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8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77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0DEC32-87DA-434A-9A1D-EED3F4A19EAB}" type="datetimeFigureOut">
              <a:rPr lang="en-US" smtClean="0"/>
              <a:t>4/24/2026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A1AC0A-3011-4280-A4EF-7F23951FF02C}" type="slidenum">
              <a:rPr lang="en-US" smtClean="0"/>
              <a:t>‹#›</a:t>
            </a:fld>
            <a:endParaRPr lang="en-US"/>
          </a:p>
        </p:txBody>
      </p:sp>
    </p:spTree>
    <p:extLst>
      <p:ext uri="{BB962C8B-B14F-4D97-AF65-F5344CB8AC3E}">
        <p14:creationId xmlns:p14="http://schemas.microsoft.com/office/powerpoint/2010/main" val="3287525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accent2"/>
              </a:buClr>
              <a:buNone/>
            </a:pPr>
            <a:endParaRPr lang="en-US" sz="2000" b="1" dirty="0">
              <a:solidFill>
                <a:schemeClr val="accent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6717-B409-459D-B74F-A7BCA99C30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6499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5910-B140-0478-0815-BDB3127E53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AB8ABC-56B9-8373-55D1-C60B32DFA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D19A9B-F0B4-9EC0-C2C4-AF2C430BCC78}"/>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5" name="Footer Placeholder 4">
            <a:extLst>
              <a:ext uri="{FF2B5EF4-FFF2-40B4-BE49-F238E27FC236}">
                <a16:creationId xmlns:a16="http://schemas.microsoft.com/office/drawing/2014/main" id="{1ED72EBE-2D55-E4D0-604D-CABED4CCE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D9A8A-55FD-0B26-3620-A6169281B721}"/>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150732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BD698-1D98-3D86-821F-058E76D9FB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16C57D-8E55-C023-A17A-EA00304667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6D618E-773B-137C-D869-DF56A3E36464}"/>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5" name="Footer Placeholder 4">
            <a:extLst>
              <a:ext uri="{FF2B5EF4-FFF2-40B4-BE49-F238E27FC236}">
                <a16:creationId xmlns:a16="http://schemas.microsoft.com/office/drawing/2014/main" id="{8E66A7FF-E564-1CB5-2316-F3E3AFB9C5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8F358B-D07A-95C9-88D4-EE80F32FB72C}"/>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018514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E52FE-54AB-1914-E061-0294D161B47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7836D1-7EE9-DC81-A574-4FA735A80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7CE196-93BD-53C1-26CE-A1A47A223D41}"/>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5" name="Footer Placeholder 4">
            <a:extLst>
              <a:ext uri="{FF2B5EF4-FFF2-40B4-BE49-F238E27FC236}">
                <a16:creationId xmlns:a16="http://schemas.microsoft.com/office/drawing/2014/main" id="{583E37A6-D9E9-1043-A32E-250E140245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891E76-ED98-68AD-BA53-0A99227396D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972713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689939" y="1646238"/>
            <a:ext cx="10663860" cy="4351338"/>
          </a:xfrm>
          <a:prstGeom prst="rect">
            <a:avLst/>
          </a:prstGeom>
        </p:spPr>
        <p:txBody>
          <a:bodyPr>
            <a:normAutofit/>
          </a:bodyPr>
          <a:lstStyle>
            <a:lvl1pPr>
              <a:lnSpc>
                <a:spcPct val="110000"/>
              </a:lnSpc>
              <a:spcBef>
                <a:spcPts val="1200"/>
              </a:spcBef>
              <a:defRPr sz="1500">
                <a:solidFill>
                  <a:schemeClr val="tx1">
                    <a:lumMod val="75000"/>
                    <a:lumOff val="25000"/>
                  </a:schemeClr>
                </a:solidFill>
              </a:defRPr>
            </a:lvl1pPr>
            <a:lvl2pPr>
              <a:defRPr sz="1500">
                <a:solidFill>
                  <a:schemeClr val="tx1">
                    <a:lumMod val="75000"/>
                    <a:lumOff val="25000"/>
                  </a:schemeClr>
                </a:solidFill>
              </a:defRPr>
            </a:lvl2pPr>
            <a:lvl3pPr>
              <a:defRPr sz="1500">
                <a:solidFill>
                  <a:schemeClr val="tx1">
                    <a:lumMod val="75000"/>
                    <a:lumOff val="25000"/>
                  </a:schemeClr>
                </a:solidFill>
              </a:defRPr>
            </a:lvl3pPr>
            <a:lvl4pPr>
              <a:defRPr sz="1500">
                <a:solidFill>
                  <a:schemeClr val="tx1">
                    <a:lumMod val="75000"/>
                    <a:lumOff val="25000"/>
                  </a:schemeClr>
                </a:solidFill>
              </a:defRPr>
            </a:lvl4pPr>
            <a:lvl5pPr>
              <a:defRPr sz="15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dirty="0"/>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689939" y="314266"/>
            <a:ext cx="10663860" cy="484188"/>
          </a:xfrm>
          <a:prstGeom prst="rect">
            <a:avLst/>
          </a:prstGeom>
        </p:spPr>
        <p:txBody>
          <a:bodyPr anchor="b">
            <a:normAutofit/>
          </a:bodyPr>
          <a:lstStyle>
            <a:lvl1pPr>
              <a:defRPr sz="1500" cap="all" spc="500" baseline="0">
                <a:solidFill>
                  <a:schemeClr val="tx1">
                    <a:lumMod val="60000"/>
                    <a:lumOff val="40000"/>
                  </a:schemeClr>
                </a:solidFill>
              </a:defRPr>
            </a:lvl1pPr>
          </a:lstStyle>
          <a:p>
            <a:pPr lvl="0"/>
            <a:r>
              <a:rPr lang="en-US"/>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66997" y="6144751"/>
            <a:ext cx="2542144" cy="476715"/>
          </a:xfrm>
          <a:prstGeom prst="rect">
            <a:avLst/>
          </a:prstGeom>
        </p:spPr>
      </p:pic>
    </p:spTree>
    <p:extLst>
      <p:ext uri="{BB962C8B-B14F-4D97-AF65-F5344CB8AC3E}">
        <p14:creationId xmlns:p14="http://schemas.microsoft.com/office/powerpoint/2010/main" val="3331078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9A1F6-615F-F21A-D3B6-D286593CD9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0B7A3A-5196-6ABB-CDF5-F61EE9E405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DCC64-2542-B6F2-3D74-2C0EDA138B5B}"/>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5" name="Footer Placeholder 4">
            <a:extLst>
              <a:ext uri="{FF2B5EF4-FFF2-40B4-BE49-F238E27FC236}">
                <a16:creationId xmlns:a16="http://schemas.microsoft.com/office/drawing/2014/main" id="{79145A5B-7E35-3C06-B888-529226769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CA58EC-516B-3219-67A1-058502F107E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429641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3D711-7B54-F8F4-1040-78C213227E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A896B2-AD69-4B69-E63B-5E16133E4AF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5A67B2-79A4-B0A4-1E01-D41C33A1A3DA}"/>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5" name="Footer Placeholder 4">
            <a:extLst>
              <a:ext uri="{FF2B5EF4-FFF2-40B4-BE49-F238E27FC236}">
                <a16:creationId xmlns:a16="http://schemas.microsoft.com/office/drawing/2014/main" id="{2DA0FEF6-3EDC-427D-2DD9-20746032EF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B2358-7BA4-7FC1-9E5A-EC19781EA6A9}"/>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54649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4AD6-6EDB-6B3C-5793-3FA5A77D1F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26FE76-A2C1-6F8F-C6F9-35EF863D19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C3C568-D6D7-AA2F-18F5-84E65C2B21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C4C634-252F-1ACC-45AE-1673C5F8A477}"/>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6" name="Footer Placeholder 5">
            <a:extLst>
              <a:ext uri="{FF2B5EF4-FFF2-40B4-BE49-F238E27FC236}">
                <a16:creationId xmlns:a16="http://schemas.microsoft.com/office/drawing/2014/main" id="{9A4F05CD-2F1D-0064-198A-6DCAC0394A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469054-5536-D74D-9466-C8D5C5597834}"/>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5156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DF516-4C96-1952-EB08-67C75A9F1A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96D113-B036-910B-BF50-CAB079B9F7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F3DF60-75E7-FC58-8E53-595543846A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A17414-56CF-506C-5DC6-4BB76033D9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624D53-B7BC-AD60-2AA9-BDE1A3BB48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3944C55-1D0F-7CBA-98E0-56470E17018A}"/>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8" name="Footer Placeholder 7">
            <a:extLst>
              <a:ext uri="{FF2B5EF4-FFF2-40B4-BE49-F238E27FC236}">
                <a16:creationId xmlns:a16="http://schemas.microsoft.com/office/drawing/2014/main" id="{7F9A66E4-67AB-BF53-56E1-FA4C77141F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EECA6F-021C-6182-3711-22558B77644F}"/>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350814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3DA52-70EC-1C51-E0A2-E18090F043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EA1908-8822-6788-A1DE-A815D574A0BD}"/>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4" name="Footer Placeholder 3">
            <a:extLst>
              <a:ext uri="{FF2B5EF4-FFF2-40B4-BE49-F238E27FC236}">
                <a16:creationId xmlns:a16="http://schemas.microsoft.com/office/drawing/2014/main" id="{6AA9CA7B-C148-B552-7926-A5B91FAA67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0CABAD-1F71-19EC-37A5-B3283BE79EC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44824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1EB8F2-730E-FD90-0B14-0E690ACE90A4}"/>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3" name="Footer Placeholder 2">
            <a:extLst>
              <a:ext uri="{FF2B5EF4-FFF2-40B4-BE49-F238E27FC236}">
                <a16:creationId xmlns:a16="http://schemas.microsoft.com/office/drawing/2014/main" id="{71BBE12D-6410-4F46-93D9-5CDCA4CFE6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AA96AD-531B-E91F-18BE-84637312DF6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2336460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C4457-329D-4573-1C99-564ABB6850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7531FD-FE92-3EA5-BAAD-9211850A85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D4AD9-593E-CF56-EB71-0E91F16D31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597454-C590-F505-17E0-3418DFEF1ACC}"/>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6" name="Footer Placeholder 5">
            <a:extLst>
              <a:ext uri="{FF2B5EF4-FFF2-40B4-BE49-F238E27FC236}">
                <a16:creationId xmlns:a16="http://schemas.microsoft.com/office/drawing/2014/main" id="{EAF7F012-B0FD-E55C-C9EB-F6CABE2006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28124D-7E2E-1A1A-906A-C7A0A5F70E95}"/>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86573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8A99A-7258-CF09-55B4-AD05850356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7DEFF82-599C-9BE1-FD0F-E7E36131AB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F4F16A-4B49-A8CF-910C-483DD2945E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92CA4-D0EC-ED90-F7B0-E635F3D293CA}"/>
              </a:ext>
            </a:extLst>
          </p:cNvPr>
          <p:cNvSpPr>
            <a:spLocks noGrp="1"/>
          </p:cNvSpPr>
          <p:nvPr>
            <p:ph type="dt" sz="half" idx="10"/>
          </p:nvPr>
        </p:nvSpPr>
        <p:spPr/>
        <p:txBody>
          <a:bodyPr/>
          <a:lstStyle/>
          <a:p>
            <a:fld id="{D0B4E6B8-25EE-4C3A-A077-3DC12A9AB53D}" type="datetimeFigureOut">
              <a:rPr lang="en-US" smtClean="0"/>
              <a:t>4/24/2026</a:t>
            </a:fld>
            <a:endParaRPr lang="en-US"/>
          </a:p>
        </p:txBody>
      </p:sp>
      <p:sp>
        <p:nvSpPr>
          <p:cNvPr id="6" name="Footer Placeholder 5">
            <a:extLst>
              <a:ext uri="{FF2B5EF4-FFF2-40B4-BE49-F238E27FC236}">
                <a16:creationId xmlns:a16="http://schemas.microsoft.com/office/drawing/2014/main" id="{6036FB16-E179-CAA9-C959-4A4F89379B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1E32A0-EC10-8CE1-05D6-D1DF934CEDA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264434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A6D00C-2EE7-BBE8-A42D-440BE8DB62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FDCBF-BD67-18C1-2B60-548E6FACDD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0C50E-86B8-9015-FE81-61B54CC786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0B4E6B8-25EE-4C3A-A077-3DC12A9AB53D}" type="datetimeFigureOut">
              <a:rPr lang="en-US" smtClean="0"/>
              <a:t>4/24/2026</a:t>
            </a:fld>
            <a:endParaRPr lang="en-US"/>
          </a:p>
        </p:txBody>
      </p:sp>
      <p:sp>
        <p:nvSpPr>
          <p:cNvPr id="5" name="Footer Placeholder 4">
            <a:extLst>
              <a:ext uri="{FF2B5EF4-FFF2-40B4-BE49-F238E27FC236}">
                <a16:creationId xmlns:a16="http://schemas.microsoft.com/office/drawing/2014/main" id="{307B1B8A-8B77-BAB2-CCCC-976B7F5F9C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33FFC07-56F0-A4D4-080F-AE88C67410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F4C163-B52E-4121-971E-A06EBB56A697}" type="slidenum">
              <a:rPr lang="en-US" smtClean="0"/>
              <a:t>‹#›</a:t>
            </a:fld>
            <a:endParaRPr lang="en-US"/>
          </a:p>
        </p:txBody>
      </p:sp>
    </p:spTree>
    <p:extLst>
      <p:ext uri="{BB962C8B-B14F-4D97-AF65-F5344CB8AC3E}">
        <p14:creationId xmlns:p14="http://schemas.microsoft.com/office/powerpoint/2010/main" val="4150837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710B-2E6D-3236-B416-86D3F67AD831}"/>
              </a:ext>
            </a:extLst>
          </p:cNvPr>
          <p:cNvSpPr>
            <a:spLocks noGrp="1"/>
          </p:cNvSpPr>
          <p:nvPr>
            <p:ph type="title"/>
          </p:nvPr>
        </p:nvSpPr>
        <p:spPr>
          <a:xfrm>
            <a:off x="701657" y="192747"/>
            <a:ext cx="8685731" cy="396399"/>
          </a:xfrm>
        </p:spPr>
        <p:txBody>
          <a:bodyPr>
            <a:noAutofit/>
          </a:bodyPr>
          <a:lstStyle/>
          <a:p>
            <a:r>
              <a:rPr lang="en-US" sz="3200" b="1" dirty="0">
                <a:solidFill>
                  <a:schemeClr val="accent2"/>
                </a:solidFill>
                <a:latin typeface="Calibri" panose="020F0502020204030204" pitchFamily="34" charset="0"/>
                <a:ea typeface="Calibri" panose="020F0502020204030204" pitchFamily="34" charset="0"/>
                <a:cs typeface="Calibri" panose="020F0502020204030204" pitchFamily="34" charset="0"/>
              </a:rPr>
              <a:t>June Wellbeing Tip – Men’s Health – Top 5 Tips</a:t>
            </a:r>
          </a:p>
        </p:txBody>
      </p:sp>
      <p:sp>
        <p:nvSpPr>
          <p:cNvPr id="6" name="Frame 5">
            <a:extLst>
              <a:ext uri="{FF2B5EF4-FFF2-40B4-BE49-F238E27FC236}">
                <a16:creationId xmlns:a16="http://schemas.microsoft.com/office/drawing/2014/main" id="{F23E1559-E75E-29C0-D094-7E4F0E06E577}"/>
              </a:ext>
            </a:extLst>
          </p:cNvPr>
          <p:cNvSpPr/>
          <p:nvPr/>
        </p:nvSpPr>
        <p:spPr>
          <a:xfrm>
            <a:off x="8905662" y="2653981"/>
            <a:ext cx="2752927" cy="2696232"/>
          </a:xfrm>
          <a:prstGeom prst="fram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A83856E-F85A-48EB-1833-905C109CF32E}"/>
              </a:ext>
            </a:extLst>
          </p:cNvPr>
          <p:cNvSpPr txBox="1"/>
          <p:nvPr/>
        </p:nvSpPr>
        <p:spPr>
          <a:xfrm>
            <a:off x="8297134" y="952888"/>
            <a:ext cx="3969985" cy="923330"/>
          </a:xfrm>
          <a:prstGeom prst="rect">
            <a:avLst/>
          </a:prstGeom>
          <a:noFill/>
        </p:spPr>
        <p:txBody>
          <a:bodyPr wrap="square" rtlCol="0">
            <a:spAutoFit/>
          </a:bodyPr>
          <a:lstStyle/>
          <a:p>
            <a:pPr algn="ctr"/>
            <a:r>
              <a:rPr lang="en-US" b="1" dirty="0">
                <a:solidFill>
                  <a:schemeClr val="accent2"/>
                </a:solidFill>
              </a:rPr>
              <a:t>Register for “The Men’s Health Reset: Fuel, Focus &amp; Feel Better” Webinar </a:t>
            </a:r>
          </a:p>
        </p:txBody>
      </p:sp>
      <p:sp>
        <p:nvSpPr>
          <p:cNvPr id="7" name="TextBox 6">
            <a:extLst>
              <a:ext uri="{FF2B5EF4-FFF2-40B4-BE49-F238E27FC236}">
                <a16:creationId xmlns:a16="http://schemas.microsoft.com/office/drawing/2014/main" id="{AA5414EB-D95E-245E-58F1-3766C45A6664}"/>
              </a:ext>
            </a:extLst>
          </p:cNvPr>
          <p:cNvSpPr txBox="1"/>
          <p:nvPr/>
        </p:nvSpPr>
        <p:spPr>
          <a:xfrm>
            <a:off x="9051577" y="1972712"/>
            <a:ext cx="2461098" cy="584775"/>
          </a:xfrm>
          <a:prstGeom prst="rect">
            <a:avLst/>
          </a:prstGeom>
          <a:noFill/>
        </p:spPr>
        <p:txBody>
          <a:bodyPr wrap="square" rtlCol="0">
            <a:spAutoFit/>
          </a:bodyPr>
          <a:lstStyle/>
          <a:p>
            <a:pPr algn="ctr"/>
            <a:r>
              <a:rPr lang="en-US" sz="1600" b="1" dirty="0">
                <a:solidFill>
                  <a:schemeClr val="accent2"/>
                </a:solidFill>
              </a:rPr>
              <a:t>Thursday, June 25 </a:t>
            </a:r>
          </a:p>
          <a:p>
            <a:pPr algn="ctr"/>
            <a:r>
              <a:rPr lang="en-US" sz="1600" b="1" dirty="0">
                <a:solidFill>
                  <a:schemeClr val="accent2"/>
                </a:solidFill>
              </a:rPr>
              <a:t>Noon – 12:45 p.m.</a:t>
            </a:r>
          </a:p>
        </p:txBody>
      </p:sp>
      <p:pic>
        <p:nvPicPr>
          <p:cNvPr id="3" name="Picture 2" descr="A qr code on a white background&#10;&#10;AI-generated content may be incorrect.">
            <a:extLst>
              <a:ext uri="{FF2B5EF4-FFF2-40B4-BE49-F238E27FC236}">
                <a16:creationId xmlns:a16="http://schemas.microsoft.com/office/drawing/2014/main" id="{3E08B83A-3A9E-8361-90A5-CB1977E14C0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51005" y="2990886"/>
            <a:ext cx="2071514" cy="2071514"/>
          </a:xfrm>
          <a:prstGeom prst="rect">
            <a:avLst/>
          </a:prstGeom>
          <a:noFill/>
          <a:ln>
            <a:noFill/>
          </a:ln>
        </p:spPr>
      </p:pic>
      <p:sp>
        <p:nvSpPr>
          <p:cNvPr id="5" name="TextBox 4">
            <a:extLst>
              <a:ext uri="{FF2B5EF4-FFF2-40B4-BE49-F238E27FC236}">
                <a16:creationId xmlns:a16="http://schemas.microsoft.com/office/drawing/2014/main" id="{CE7EE0EF-EEC0-2236-3CF9-98841735F9EF}"/>
              </a:ext>
            </a:extLst>
          </p:cNvPr>
          <p:cNvSpPr txBox="1"/>
          <p:nvPr/>
        </p:nvSpPr>
        <p:spPr>
          <a:xfrm>
            <a:off x="631265" y="717858"/>
            <a:ext cx="7909620" cy="5909310"/>
          </a:xfrm>
          <a:prstGeom prst="rect">
            <a:avLst/>
          </a:prstGeom>
          <a:noFill/>
        </p:spPr>
        <p:txBody>
          <a:bodyPr wrap="square" rtlCol="0">
            <a:spAutoFit/>
          </a:bodyPr>
          <a:lstStyle/>
          <a:p>
            <a:pPr fontAlgn="ctr"/>
            <a:r>
              <a:rPr lang="en-US" sz="1500" b="1" dirty="0">
                <a:solidFill>
                  <a:srgbClr val="0070C0"/>
                </a:solidFill>
                <a:latin typeface="Arial" panose="020B0604020202020204" pitchFamily="34" charset="0"/>
                <a:cs typeface="Arial" panose="020B0604020202020204" pitchFamily="34" charset="0"/>
              </a:rPr>
              <a:t>1. Stay up to date with preventive care</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Routine preventive care supports both physical and mental health by helping catch concerns early and keep small issues from becoming bigger ones. Staying up to date with checkups and screenings is a key part of protecting long-term wellbeing. </a:t>
            </a:r>
          </a:p>
          <a:p>
            <a:endParaRPr lang="en-US" sz="1500" dirty="0">
              <a:solidFill>
                <a:srgbClr val="0070C0"/>
              </a:solidFill>
              <a:latin typeface="Arial" panose="020B0604020202020204" pitchFamily="34" charset="0"/>
              <a:cs typeface="Arial" panose="020B0604020202020204" pitchFamily="34" charset="0"/>
            </a:endParaRPr>
          </a:p>
          <a:p>
            <a:pPr fontAlgn="ctr"/>
            <a:r>
              <a:rPr lang="en-US" sz="1500" b="1" dirty="0">
                <a:solidFill>
                  <a:srgbClr val="0070C0"/>
                </a:solidFill>
                <a:latin typeface="Arial" panose="020B0604020202020204" pitchFamily="34" charset="0"/>
                <a:cs typeface="Arial" panose="020B0604020202020204" pitchFamily="34" charset="0"/>
              </a:rPr>
              <a:t>2. Support your body</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Nutritious meals and regular movement support energy, strength, heart health, and mood. You don’t need perfection – small consistent habits add up overtime and support overall health. Taking care of your body helps you show up better in everyday life.</a:t>
            </a:r>
          </a:p>
          <a:p>
            <a:r>
              <a:rPr lang="en-US" sz="1500" dirty="0">
                <a:latin typeface="Arial" panose="020B0604020202020204" pitchFamily="34" charset="0"/>
                <a:cs typeface="Arial" panose="020B0604020202020204" pitchFamily="34" charset="0"/>
              </a:rPr>
              <a:t> </a:t>
            </a:r>
          </a:p>
          <a:p>
            <a:pPr fontAlgn="ctr"/>
            <a:r>
              <a:rPr lang="en-US" sz="1500" b="1" dirty="0">
                <a:solidFill>
                  <a:srgbClr val="0070C0"/>
                </a:solidFill>
                <a:latin typeface="Arial" panose="020B0604020202020204" pitchFamily="34" charset="0"/>
                <a:cs typeface="Arial" panose="020B0604020202020204" pitchFamily="34" charset="0"/>
              </a:rPr>
              <a:t>3. Recharge regularly</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Making time to recharge helps reduce stress and prevent burnout, which can take a toll on both physical and mental health. Participating in activities you enjoy can improve mood, focus and resilience. </a:t>
            </a:r>
          </a:p>
          <a:p>
            <a:r>
              <a:rPr lang="en-US" sz="1500" dirty="0">
                <a:latin typeface="Arial" panose="020B0604020202020204" pitchFamily="34" charset="0"/>
                <a:cs typeface="Arial" panose="020B0604020202020204" pitchFamily="34" charset="0"/>
              </a:rPr>
              <a:t> </a:t>
            </a:r>
          </a:p>
          <a:p>
            <a:pPr fontAlgn="ctr"/>
            <a:r>
              <a:rPr lang="en-US" sz="1500" b="1" dirty="0">
                <a:solidFill>
                  <a:srgbClr val="0070C0"/>
                </a:solidFill>
                <a:latin typeface="Arial" panose="020B0604020202020204" pitchFamily="34" charset="0"/>
                <a:cs typeface="Arial" panose="020B0604020202020204" pitchFamily="34" charset="0"/>
              </a:rPr>
              <a:t>4. Build connection and seek support</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Feeling connected to others can reduce stress, increase resilience, and provide support during challenging times. Being part of spaces where you feel seen and comfortable asking for help are critical to supporting wellbeing.</a:t>
            </a:r>
          </a:p>
          <a:p>
            <a:r>
              <a:rPr lang="en-US" sz="1500" dirty="0">
                <a:latin typeface="Arial" panose="020B0604020202020204" pitchFamily="34" charset="0"/>
                <a:cs typeface="Arial" panose="020B0604020202020204" pitchFamily="34" charset="0"/>
              </a:rPr>
              <a:t> </a:t>
            </a:r>
          </a:p>
          <a:p>
            <a:pPr fontAlgn="ctr"/>
            <a:r>
              <a:rPr lang="en-US" sz="1500" b="1" dirty="0">
                <a:solidFill>
                  <a:srgbClr val="0070C0"/>
                </a:solidFill>
                <a:latin typeface="Arial" panose="020B0604020202020204" pitchFamily="34" charset="0"/>
                <a:cs typeface="Arial" panose="020B0604020202020204" pitchFamily="34" charset="0"/>
              </a:rPr>
              <a:t>5. Let Excellus BCBS be a Resource for You!</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We offers tools such as Member Care Management, </a:t>
            </a:r>
            <a:r>
              <a:rPr lang="en-US" sz="1500" dirty="0" err="1">
                <a:latin typeface="Arial" panose="020B0604020202020204" pitchFamily="34" charset="0"/>
                <a:cs typeface="Arial" panose="020B0604020202020204" pitchFamily="34" charset="0"/>
              </a:rPr>
              <a:t>Wellframe</a:t>
            </a:r>
            <a:r>
              <a:rPr lang="en-US" sz="1500" dirty="0">
                <a:latin typeface="Arial" panose="020B0604020202020204" pitchFamily="34" charset="0"/>
                <a:cs typeface="Arial" panose="020B0604020202020204" pitchFamily="34" charset="0"/>
              </a:rPr>
              <a:t>, Find a Doctor, Blue365 and more to support your wellbeing and behavioral health needs. Log in to your member account to explore your benefits.</a:t>
            </a:r>
          </a:p>
          <a:p>
            <a:endParaRPr lang="en-US" dirty="0"/>
          </a:p>
        </p:txBody>
      </p:sp>
    </p:spTree>
    <p:extLst>
      <p:ext uri="{BB962C8B-B14F-4D97-AF65-F5344CB8AC3E}">
        <p14:creationId xmlns:p14="http://schemas.microsoft.com/office/powerpoint/2010/main" val="1345132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7390</TotalTime>
  <Words>274</Words>
  <Application>Microsoft Office PowerPoint</Application>
  <PresentationFormat>Widescreen</PresentationFormat>
  <Paragraphs>19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Display</vt:lpstr>
      <vt:lpstr>Arial</vt:lpstr>
      <vt:lpstr>Calibri</vt:lpstr>
      <vt:lpstr>Office Theme</vt:lpstr>
      <vt:lpstr>June Wellbeing Tip – Men’s Health – Top 5 Tips</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25</cp:revision>
  <dcterms:created xsi:type="dcterms:W3CDTF">2025-08-28T19:13:46Z</dcterms:created>
  <dcterms:modified xsi:type="dcterms:W3CDTF">2026-04-24T14:37:29Z</dcterms:modified>
</cp:coreProperties>
</file>